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2" r:id="rId13"/>
    <p:sldId id="257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A9A8-CC97-F243-8955-7C77C2C91ADF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68AC-032D-D740-ADAF-320827EE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46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A9A8-CC97-F243-8955-7C77C2C91ADF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68AC-032D-D740-ADAF-320827EE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0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A9A8-CC97-F243-8955-7C77C2C91ADF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68AC-032D-D740-ADAF-320827EE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9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A9A8-CC97-F243-8955-7C77C2C91ADF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68AC-032D-D740-ADAF-320827EE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9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A9A8-CC97-F243-8955-7C77C2C91ADF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68AC-032D-D740-ADAF-320827EE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7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A9A8-CC97-F243-8955-7C77C2C91ADF}" type="datetimeFigureOut">
              <a:rPr lang="en-US" smtClean="0"/>
              <a:t>3/17/15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68AC-032D-D740-ADAF-320827EE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57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A9A8-CC97-F243-8955-7C77C2C91ADF}" type="datetimeFigureOut">
              <a:rPr lang="en-US" smtClean="0"/>
              <a:t>3/17/15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68AC-032D-D740-ADAF-320827EE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5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A9A8-CC97-F243-8955-7C77C2C91ADF}" type="datetimeFigureOut">
              <a:rPr lang="en-US" smtClean="0"/>
              <a:t>3/17/15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68AC-032D-D740-ADAF-320827EE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A9A8-CC97-F243-8955-7C77C2C91ADF}" type="datetimeFigureOut">
              <a:rPr lang="en-US" smtClean="0"/>
              <a:t>3/17/15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68AC-032D-D740-ADAF-320827EE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5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A9A8-CC97-F243-8955-7C77C2C91ADF}" type="datetimeFigureOut">
              <a:rPr lang="en-US" smtClean="0"/>
              <a:t>3/17/15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68AC-032D-D740-ADAF-320827EE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A9A8-CC97-F243-8955-7C77C2C91ADF}" type="datetimeFigureOut">
              <a:rPr lang="en-US" smtClean="0"/>
              <a:t>3/17/15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68AC-032D-D740-ADAF-320827EE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3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A9A8-CC97-F243-8955-7C77C2C91ADF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868AC-032D-D740-ADAF-320827EE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8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egdeclue@me.com" TargetMode="External"/><Relationship Id="rId4" Type="http://schemas.openxmlformats.org/officeDocument/2006/relationships/hyperlink" Target="mailto:akr015@SHSU.EDU" TargetMode="External"/><Relationship Id="rId5" Type="http://schemas.openxmlformats.org/officeDocument/2006/relationships/hyperlink" Target="mailto:PSY_MTB@SHSU.EDU" TargetMode="External"/><Relationship Id="rId6" Type="http://schemas.openxmlformats.org/officeDocument/2006/relationships/hyperlink" Target="mailto:plack23680@mypacks.ne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gregdeclue.myakkatech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Florida’s Released “Sexually Violent Predators” </a:t>
            </a:r>
            <a:endParaRPr lang="en-US" sz="3000" dirty="0" smtClean="0"/>
          </a:p>
          <a:p>
            <a:pPr algn="ctr"/>
            <a:r>
              <a:rPr lang="en-US" sz="3000" dirty="0" smtClean="0"/>
              <a:t>Are </a:t>
            </a:r>
            <a:r>
              <a:rPr lang="en-US" sz="3000" dirty="0"/>
              <a:t>Not “High Risk</a:t>
            </a:r>
            <a:r>
              <a:rPr lang="en-US" sz="3000" dirty="0" smtClean="0"/>
              <a:t>”</a:t>
            </a:r>
          </a:p>
          <a:p>
            <a:pPr algn="ctr"/>
            <a:endParaRPr lang="en-US" sz="3000" dirty="0">
              <a:effectLst/>
            </a:endParaRPr>
          </a:p>
          <a:p>
            <a:pPr algn="ctr"/>
            <a:r>
              <a:rPr lang="en-US" sz="3000" dirty="0" smtClean="0"/>
              <a:t>Gregory DeClue, Ph.D., ABPP</a:t>
            </a:r>
          </a:p>
          <a:p>
            <a:pPr algn="ctr"/>
            <a:r>
              <a:rPr lang="en-US" sz="3000" dirty="0" smtClean="0"/>
              <a:t>Sarasota, FL</a:t>
            </a:r>
          </a:p>
          <a:p>
            <a:pPr algn="ctr"/>
            <a:r>
              <a:rPr lang="en-US" sz="3000" dirty="0" smtClean="0">
                <a:hlinkClick r:id="rId2"/>
              </a:rPr>
              <a:t>http://gregdeclue.myakkatech.com</a:t>
            </a:r>
            <a:r>
              <a:rPr lang="en-US" sz="3000" dirty="0" smtClean="0"/>
              <a:t>  </a:t>
            </a:r>
          </a:p>
          <a:p>
            <a:pPr algn="ctr"/>
            <a:r>
              <a:rPr lang="en-US" sz="3000" dirty="0" smtClean="0">
                <a:hlinkClick r:id="rId3"/>
              </a:rPr>
              <a:t>gregdeclue@me.com</a:t>
            </a:r>
            <a:endParaRPr lang="en-US" sz="3000" dirty="0" smtClean="0"/>
          </a:p>
          <a:p>
            <a:pPr algn="ctr"/>
            <a:r>
              <a:rPr lang="en-US" sz="3000" dirty="0" smtClean="0"/>
              <a:t>941-951-6674  </a:t>
            </a:r>
          </a:p>
          <a:p>
            <a:pPr algn="ctr"/>
            <a:r>
              <a:rPr lang="en-US" sz="3000" dirty="0" smtClean="0">
                <a:effectLst/>
              </a:rPr>
              <a:t> </a:t>
            </a:r>
          </a:p>
          <a:p>
            <a:pPr algn="ctr"/>
            <a:r>
              <a:rPr lang="en-US" sz="3000" dirty="0" smtClean="0"/>
              <a:t>Amanda Rice </a:t>
            </a:r>
            <a:r>
              <a:rPr lang="en-US" sz="3000" dirty="0" smtClean="0">
                <a:hlinkClick r:id="rId4"/>
              </a:rPr>
              <a:t>akr015@SHSU.EDU</a:t>
            </a:r>
            <a:r>
              <a:rPr lang="en-US" sz="3000" dirty="0" smtClean="0"/>
              <a:t> </a:t>
            </a:r>
          </a:p>
          <a:p>
            <a:pPr algn="ctr"/>
            <a:endParaRPr lang="en-US" sz="3000" dirty="0"/>
          </a:p>
          <a:p>
            <a:pPr algn="ctr"/>
            <a:r>
              <a:rPr lang="en-US" sz="3000" dirty="0" smtClean="0"/>
              <a:t>Marcus Boccaccini </a:t>
            </a:r>
            <a:r>
              <a:rPr lang="en-US" sz="3000" dirty="0" smtClean="0">
                <a:hlinkClick r:id="rId5"/>
              </a:rPr>
              <a:t>PSY_MTB@SHSU.EDU</a:t>
            </a:r>
            <a:r>
              <a:rPr lang="en-US" sz="3000" dirty="0" smtClean="0"/>
              <a:t> </a:t>
            </a:r>
          </a:p>
          <a:p>
            <a:pPr algn="ctr"/>
            <a:endParaRPr lang="en-US" sz="3000" dirty="0"/>
          </a:p>
          <a:p>
            <a:pPr algn="ctr"/>
            <a:r>
              <a:rPr lang="en-US" sz="3000" dirty="0" smtClean="0"/>
              <a:t>Dan Montaldi </a:t>
            </a:r>
            <a:r>
              <a:rPr lang="en-US" sz="3000" dirty="0" smtClean="0">
                <a:hlinkClick r:id="rId6"/>
              </a:rPr>
              <a:t>plack23680@mypacks.net</a:t>
            </a:r>
            <a:r>
              <a:rPr lang="en-US" sz="3000" dirty="0" smtClean="0"/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55901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 smtClean="0"/>
          </a:p>
          <a:p>
            <a:endParaRPr lang="en-US" sz="4000" dirty="0"/>
          </a:p>
          <a:p>
            <a:r>
              <a:rPr lang="en-US" sz="4000" dirty="0" smtClean="0"/>
              <a:t>Therefore</a:t>
            </a:r>
            <a:r>
              <a:rPr lang="en-US" sz="4000" dirty="0"/>
              <a:t>, it is important to check detected sexual recidivism rates for samples of people released from confinement after having been identified as sexually violent predators.</a:t>
            </a:r>
            <a:r>
              <a:rPr lang="en-US" sz="4000" dirty="0" smtClean="0">
                <a:effectLst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456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We </a:t>
            </a:r>
            <a:r>
              <a:rPr lang="en-US" sz="4000" dirty="0"/>
              <a:t>had 5-year detected sexual recidivism data for 304 men for whom we also had Static-99R scores.</a:t>
            </a:r>
            <a:r>
              <a:rPr lang="en-US" sz="4000" dirty="0" smtClean="0">
                <a:effectLst/>
              </a:rPr>
              <a:t> </a:t>
            </a:r>
            <a:endParaRPr lang="en-US" sz="4000" dirty="0"/>
          </a:p>
          <a:p>
            <a:endParaRPr lang="en-US" sz="4000" dirty="0" smtClean="0"/>
          </a:p>
          <a:p>
            <a:r>
              <a:rPr lang="en-US" sz="4000" dirty="0" smtClean="0"/>
              <a:t>(</a:t>
            </a:r>
            <a:r>
              <a:rPr lang="en-US" sz="4000" dirty="0"/>
              <a:t>Some of the Static-99R scores were derived from Static-99 scores</a:t>
            </a:r>
            <a:r>
              <a:rPr lang="en-US" sz="4000" dirty="0" smtClean="0"/>
              <a:t>.)</a:t>
            </a:r>
            <a:r>
              <a:rPr lang="en-US" sz="4000" dirty="0" smtClean="0">
                <a:effectLst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20759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Hanson</a:t>
            </a:r>
            <a:r>
              <a:rPr lang="en-US" sz="4000" dirty="0"/>
              <a:t>, R. K., Thornton, D., Helmus, L. M., &amp; Babchishin, K. M. (in press). </a:t>
            </a:r>
            <a:r>
              <a:rPr lang="en-US" sz="4000" dirty="0" smtClean="0"/>
              <a:t>What </a:t>
            </a:r>
            <a:r>
              <a:rPr lang="en-US" sz="4000" dirty="0"/>
              <a:t>sexual recidivism rates are associated </a:t>
            </a:r>
            <a:r>
              <a:rPr lang="en-US" sz="4000" dirty="0" smtClean="0"/>
              <a:t>with Static</a:t>
            </a:r>
            <a:r>
              <a:rPr lang="en-US" sz="4000" dirty="0"/>
              <a:t>-99R and Static-2002R </a:t>
            </a:r>
            <a:r>
              <a:rPr lang="en-US" sz="4000" dirty="0" smtClean="0"/>
              <a:t>scores</a:t>
            </a:r>
            <a:r>
              <a:rPr lang="en-US" sz="4000" dirty="0"/>
              <a:t>? </a:t>
            </a:r>
            <a:r>
              <a:rPr lang="en-US" sz="4000" i="1" dirty="0"/>
              <a:t>Sexual Abuse: A Journal of Research </a:t>
            </a:r>
            <a:r>
              <a:rPr lang="en-US" sz="4000" i="1" dirty="0" smtClean="0"/>
              <a:t>and Treatment.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550436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200" y="1409700"/>
            <a:ext cx="64516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201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0" y="1651000"/>
            <a:ext cx="633730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87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1625600"/>
            <a:ext cx="6629400" cy="36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491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495300"/>
            <a:ext cx="87122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966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r>
              <a:rPr lang="en-US" sz="4000" dirty="0" smtClean="0"/>
              <a:t>Following </a:t>
            </a:r>
            <a:r>
              <a:rPr lang="en-US" sz="4000" dirty="0"/>
              <a:t>a public-records request, on January 30, 2014, we were provided with results of sexual-recidivism data collected by Florida’s Sexually Violent Predator Program (SVPP).  Prior to our request, the data had not been made public.</a:t>
            </a:r>
            <a:r>
              <a:rPr lang="en-US" sz="4000" dirty="0" smtClean="0">
                <a:effectLst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5467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The </a:t>
            </a:r>
            <a:r>
              <a:rPr lang="en-US" sz="4000" dirty="0"/>
              <a:t>data began with the program’s inception in 1999, and were reviewed dur­ing the period November 2012 to February 2013.  Included in the study are 762 men who were recommended for civil commitment by SVPP and who have been released from confinement.</a:t>
            </a:r>
            <a:r>
              <a:rPr lang="en-US" sz="4000" dirty="0" smtClean="0">
                <a:effectLst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8403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 smtClean="0"/>
          </a:p>
          <a:p>
            <a:endParaRPr lang="en-US" sz="4000" dirty="0"/>
          </a:p>
          <a:p>
            <a:r>
              <a:rPr lang="en-US" sz="4000" dirty="0" smtClean="0"/>
              <a:t>SVPP’s </a:t>
            </a:r>
            <a:r>
              <a:rPr lang="en-US" sz="4000" dirty="0"/>
              <a:t>process includes an initial screening of the offender’s records.  For these 762 men, SVPP recommended face-to-face evaluation(s) (usually two </a:t>
            </a:r>
            <a:r>
              <a:rPr lang="en-US" sz="4000" dirty="0" smtClean="0"/>
              <a:t>independent </a:t>
            </a:r>
            <a:r>
              <a:rPr lang="en-US" sz="4000" dirty="0"/>
              <a:t>evaluations).</a:t>
            </a:r>
            <a:r>
              <a:rPr lang="en-US" sz="4000" dirty="0" smtClean="0">
                <a:effectLst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6319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 smtClean="0"/>
          </a:p>
          <a:p>
            <a:endParaRPr lang="en-US" sz="4000" dirty="0"/>
          </a:p>
          <a:p>
            <a:r>
              <a:rPr lang="en-US" sz="4000" dirty="0" smtClean="0"/>
              <a:t>Subsequently</a:t>
            </a:r>
            <a:r>
              <a:rPr lang="en-US" sz="4000" dirty="0"/>
              <a:t>, based on the records and those evaluations, SVPP made a formal, written finding for each of these 762 men, with wording such as the following: “Mr. X DOES MEET criteria to be considered a sexually violent predator.</a:t>
            </a:r>
            <a:r>
              <a:rPr lang="en-US" sz="4000" dirty="0" smtClean="0"/>
              <a:t>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1530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 smtClean="0"/>
          </a:p>
          <a:p>
            <a:endParaRPr lang="en-US" sz="4000" dirty="0"/>
          </a:p>
          <a:p>
            <a:r>
              <a:rPr lang="en-US" sz="4000" dirty="0" smtClean="0"/>
              <a:t>All of the men had been convicted of at least one sexually violent offense, and all had been diagnosed with a mental abnormality or personality disorder that purportedly made them likely to reoffend if not confined.</a:t>
            </a:r>
            <a:r>
              <a:rPr lang="en-US" sz="4000" dirty="0" smtClean="0">
                <a:effectLst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7738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6186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To determine whether a person had been released and whether he had a new sex offense, SVPP had checked the following sources:</a:t>
            </a:r>
          </a:p>
          <a:p>
            <a:r>
              <a:rPr lang="en-US" sz="3600" dirty="0"/>
              <a:t> </a:t>
            </a:r>
          </a:p>
          <a:p>
            <a:pPr lvl="0"/>
            <a:r>
              <a:rPr lang="en-US" sz="3600" dirty="0" smtClean="0"/>
              <a:t>- Florida </a:t>
            </a:r>
            <a:r>
              <a:rPr lang="en-US" sz="3600" dirty="0"/>
              <a:t>Department of Corrections website</a:t>
            </a:r>
          </a:p>
          <a:p>
            <a:pPr lvl="0"/>
            <a:r>
              <a:rPr lang="en-US" sz="3600" dirty="0" smtClean="0"/>
              <a:t>- Departments </a:t>
            </a:r>
            <a:r>
              <a:rPr lang="en-US" sz="3600" dirty="0"/>
              <a:t>of Corrections in other states</a:t>
            </a:r>
          </a:p>
          <a:p>
            <a:pPr lvl="0"/>
            <a:r>
              <a:rPr lang="en-US" sz="3600" dirty="0" smtClean="0"/>
              <a:t>- Clerk </a:t>
            </a:r>
            <a:r>
              <a:rPr lang="en-US" sz="3600" dirty="0"/>
              <a:t>of Courts Information System</a:t>
            </a:r>
          </a:p>
          <a:p>
            <a:pPr lvl="0"/>
            <a:r>
              <a:rPr lang="en-US" sz="3600" dirty="0" smtClean="0"/>
              <a:t>- Sex </a:t>
            </a:r>
            <a:r>
              <a:rPr lang="en-US" sz="3600" dirty="0"/>
              <a:t>Offender Registries – federal and state</a:t>
            </a:r>
          </a:p>
          <a:p>
            <a:pPr lvl="0"/>
            <a:r>
              <a:rPr lang="en-US" sz="3600" dirty="0" smtClean="0"/>
              <a:t>- Internet</a:t>
            </a:r>
            <a:endParaRPr lang="en-US" sz="3600" dirty="0"/>
          </a:p>
          <a:p>
            <a:pPr lvl="0"/>
            <a:r>
              <a:rPr lang="en-US" sz="3600" dirty="0" smtClean="0"/>
              <a:t>- SVPP records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98209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r>
              <a:rPr lang="en-US" sz="4000" dirty="0" smtClean="0"/>
              <a:t>We </a:t>
            </a:r>
            <a:r>
              <a:rPr lang="en-US" sz="4000" dirty="0"/>
              <a:t>address an important question faced by evaluators who use the Static-99R: which comparison group to use.</a:t>
            </a:r>
            <a:r>
              <a:rPr lang="en-US" sz="4000" dirty="0" smtClean="0">
                <a:effectLst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06447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Although the developers of the Static-99R </a:t>
            </a:r>
            <a:r>
              <a:rPr lang="en-US" sz="4000" dirty="0" smtClean="0"/>
              <a:t>described </a:t>
            </a:r>
            <a:r>
              <a:rPr lang="en-US" sz="4000" dirty="0"/>
              <a:t>the “Selected for High Risk/Needs” comparison group as including offenders “referred for services at forensic psychiatric facilities, such as offenders referred as … Sexually Violent Predators,” no persons involved in SVP proceedings were included in any of the 23 research samples that </a:t>
            </a:r>
            <a:r>
              <a:rPr lang="en-US" sz="4000" dirty="0" smtClean="0"/>
              <a:t>comprised </a:t>
            </a:r>
            <a:r>
              <a:rPr lang="en-US" sz="4000" dirty="0"/>
              <a:t>the four </a:t>
            </a:r>
            <a:r>
              <a:rPr lang="en-US" sz="4000" dirty="0" smtClean="0"/>
              <a:t>(2009) Static</a:t>
            </a:r>
            <a:r>
              <a:rPr lang="en-US" sz="4000" dirty="0"/>
              <a:t>-99R comparison groups.</a:t>
            </a:r>
            <a:r>
              <a:rPr lang="en-US" sz="4000" dirty="0" smtClean="0">
                <a:effectLst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7243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4083</TotalTime>
  <Words>502</Words>
  <Application>Microsoft Macintosh PowerPoint</Application>
  <PresentationFormat>On-screen Show (4:3)</PresentationFormat>
  <Paragraphs>49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DeClue</dc:creator>
  <cp:lastModifiedBy>Gregory DeClue</cp:lastModifiedBy>
  <cp:revision>8</cp:revision>
  <dcterms:created xsi:type="dcterms:W3CDTF">2015-03-17T18:34:48Z</dcterms:created>
  <dcterms:modified xsi:type="dcterms:W3CDTF">2015-03-20T14:38:21Z</dcterms:modified>
</cp:coreProperties>
</file>